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59" r:id="rId5"/>
    <p:sldId id="257" r:id="rId6"/>
    <p:sldId id="258" r:id="rId7"/>
    <p:sldId id="260" r:id="rId8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26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26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59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50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4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10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7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76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66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12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9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709EE-73B7-4E7D-9BE9-2910062461CE}" type="datetimeFigureOut">
              <a:rPr kumimoji="1" lang="ja-JP" altLang="en-US" smtClean="0"/>
              <a:t>2025/3/20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41526-E269-4AA2-A5D4-E60D662EF0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67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kumimoji="1"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介護予防支援及び</a:t>
            </a:r>
            <a:br>
              <a:rPr lang="en-US" altLang="ja-JP" sz="3600" dirty="0"/>
            </a:br>
            <a:r>
              <a:rPr lang="ja-JP" altLang="en-US" sz="3600" dirty="0"/>
              <a:t>介護予防ケアマネジメント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lang="ja-JP" altLang="en-US" sz="3600" dirty="0"/>
              <a:t>業務委託</a:t>
            </a:r>
            <a:r>
              <a:rPr kumimoji="1" lang="ja-JP" altLang="en-US" sz="3600" dirty="0"/>
              <a:t>契約書及び請求書の作成方法・記入例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8366768"/>
            <a:ext cx="5143500" cy="777232"/>
          </a:xfrm>
        </p:spPr>
        <p:txBody>
          <a:bodyPr/>
          <a:lstStyle/>
          <a:p>
            <a:r>
              <a:rPr lang="ja-JP" altLang="en-US" b="1" dirty="0">
                <a:latin typeface="HGS明朝E" panose="02020900000000000000" pitchFamily="18" charset="-128"/>
                <a:ea typeface="HGS明朝E" panose="02020900000000000000" pitchFamily="18" charset="-128"/>
              </a:rPr>
              <a:t>筑波</a:t>
            </a:r>
            <a:r>
              <a:rPr kumimoji="1" lang="ja-JP" altLang="en-US" b="1" dirty="0">
                <a:latin typeface="HGS明朝E" panose="02020900000000000000" pitchFamily="18" charset="-128"/>
                <a:ea typeface="HGS明朝E" panose="02020900000000000000" pitchFamily="18" charset="-128"/>
              </a:rPr>
              <a:t>地域包括支援センター</a:t>
            </a:r>
          </a:p>
        </p:txBody>
      </p:sp>
    </p:spTree>
    <p:extLst>
      <p:ext uri="{BB962C8B-B14F-4D97-AF65-F5344CB8AC3E}">
        <p14:creationId xmlns:p14="http://schemas.microsoft.com/office/powerpoint/2010/main" val="222383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7A9CB54-CD5A-05A9-8240-B6D033DB10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36" y="910529"/>
            <a:ext cx="5900928" cy="806805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12064" y="237744"/>
            <a:ext cx="1928733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作成方法・記入例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5" name="AutoShape 23"/>
          <p:cNvSpPr>
            <a:spLocks noChangeArrowheads="1"/>
          </p:cNvSpPr>
          <p:nvPr/>
        </p:nvSpPr>
        <p:spPr bwMode="auto">
          <a:xfrm>
            <a:off x="5308523" y="8595945"/>
            <a:ext cx="679450" cy="625475"/>
          </a:xfrm>
          <a:prstGeom prst="roundRect">
            <a:avLst>
              <a:gd name="adj" fmla="val 1176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3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17" name="四角形吹き出し 16"/>
          <p:cNvSpPr/>
          <p:nvPr/>
        </p:nvSpPr>
        <p:spPr>
          <a:xfrm>
            <a:off x="2103114" y="7025694"/>
            <a:ext cx="4309428" cy="1231106"/>
          </a:xfrm>
          <a:prstGeom prst="wedgeRectCallout">
            <a:avLst>
              <a:gd name="adj1" fmla="val 9177"/>
              <a:gd name="adj2" fmla="val 8080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法人（または事業所）　の　住所</a:t>
            </a:r>
            <a:endParaRPr kumimoji="1" lang="en-US" altLang="ja-JP" sz="12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b="1" dirty="0">
                <a:solidFill>
                  <a:sysClr val="windowText" lastClr="000000"/>
                </a:solidFill>
              </a:rPr>
              <a:t>　　　　　　　　　　　　　　　　　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名称</a:t>
            </a:r>
            <a:endParaRPr kumimoji="1" lang="en-US" altLang="ja-JP" sz="12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b="1" dirty="0">
                <a:solidFill>
                  <a:sysClr val="windowText" lastClr="000000"/>
                </a:solidFill>
              </a:rPr>
              <a:t>　　　　　　　　　　　　　　　　　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代表者職名　、代表者名　</a:t>
            </a:r>
            <a:endParaRPr kumimoji="1" lang="en-US" altLang="ja-JP" sz="1200" b="0" u="none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を記入の上、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押印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dirty="0">
                <a:solidFill>
                  <a:sysClr val="windowText" lastClr="000000"/>
                </a:solidFill>
              </a:rPr>
              <a:t>請求書の請求者や振込先口座名義がこちらと異なる場合は、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委任状を提出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18" name="テキスト ボックス 21"/>
          <p:cNvSpPr txBox="1"/>
          <p:nvPr/>
        </p:nvSpPr>
        <p:spPr>
          <a:xfrm>
            <a:off x="2199978" y="8320344"/>
            <a:ext cx="2169184" cy="95410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latin typeface="+mj-ea"/>
                <a:ea typeface="+mj-ea"/>
              </a:rPr>
              <a:t>茨城県つくば市○○</a:t>
            </a:r>
            <a:r>
              <a:rPr kumimoji="1" lang="en-US" altLang="ja-JP" sz="1400" b="1" dirty="0">
                <a:latin typeface="+mj-ea"/>
                <a:ea typeface="+mj-ea"/>
              </a:rPr>
              <a:t>1-2-3</a:t>
            </a:r>
          </a:p>
          <a:p>
            <a:endParaRPr kumimoji="1" lang="en-US" altLang="ja-JP" sz="1400" b="1" dirty="0">
              <a:latin typeface="+mj-ea"/>
              <a:ea typeface="+mj-ea"/>
            </a:endParaRPr>
          </a:p>
          <a:p>
            <a:r>
              <a:rPr kumimoji="1" lang="ja-JP" altLang="en-US" sz="1400" b="1" dirty="0">
                <a:latin typeface="+mj-ea"/>
                <a:ea typeface="+mj-ea"/>
              </a:rPr>
              <a:t>社会福祉法人○○○</a:t>
            </a:r>
            <a:endParaRPr kumimoji="1" lang="en-US" altLang="ja-JP" sz="1400" b="1" dirty="0">
              <a:latin typeface="+mj-ea"/>
              <a:ea typeface="+mj-ea"/>
            </a:endParaRPr>
          </a:p>
          <a:p>
            <a:r>
              <a:rPr kumimoji="1" lang="ja-JP" altLang="en-US" sz="1400" b="1" dirty="0">
                <a:latin typeface="+mj-ea"/>
                <a:ea typeface="+mj-ea"/>
              </a:rPr>
              <a:t>理事長　○○　○○</a:t>
            </a:r>
          </a:p>
        </p:txBody>
      </p:sp>
      <p:sp>
        <p:nvSpPr>
          <p:cNvPr id="19" name="テキスト ボックス 22"/>
          <p:cNvSpPr txBox="1"/>
          <p:nvPr/>
        </p:nvSpPr>
        <p:spPr>
          <a:xfrm>
            <a:off x="991493" y="1821385"/>
            <a:ext cx="1800493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latin typeface="+mj-ea"/>
                <a:ea typeface="+mj-ea"/>
              </a:rPr>
              <a:t>社会福祉法人○○○</a:t>
            </a:r>
            <a:endParaRPr kumimoji="1" lang="en-US" altLang="ja-JP" sz="1400" b="1" dirty="0">
              <a:latin typeface="+mj-ea"/>
              <a:ea typeface="+mj-ea"/>
            </a:endParaRPr>
          </a:p>
        </p:txBody>
      </p:sp>
      <p:sp>
        <p:nvSpPr>
          <p:cNvPr id="30" name="四角形吹き出し 29"/>
          <p:cNvSpPr/>
          <p:nvPr/>
        </p:nvSpPr>
        <p:spPr>
          <a:xfrm>
            <a:off x="1379928" y="2428461"/>
            <a:ext cx="3648981" cy="477054"/>
          </a:xfrm>
          <a:prstGeom prst="wedgeRectCallout">
            <a:avLst>
              <a:gd name="adj1" fmla="val -19164"/>
              <a:gd name="adj2" fmla="val -112333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lang="ja-JP" altLang="en-US" sz="1200" dirty="0">
                <a:solidFill>
                  <a:sysClr val="windowText" lastClr="000000"/>
                </a:solidFill>
              </a:rPr>
              <a:t>法人名（または事業所名）を記入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lang="ja-JP" altLang="en-US" sz="1200" dirty="0">
                <a:solidFill>
                  <a:sysClr val="windowText" lastClr="000000"/>
                </a:solidFill>
              </a:rPr>
              <a:t>　</a:t>
            </a:r>
            <a:r>
              <a:rPr lang="en-US" altLang="ja-JP" sz="12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1200" dirty="0">
                <a:solidFill>
                  <a:sysClr val="windowText" lastClr="000000"/>
                </a:solidFill>
              </a:rPr>
              <a:t>下記の「受託者名」の名称と合わせること。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1822821" y="4477795"/>
            <a:ext cx="3833820" cy="933525"/>
          </a:xfrm>
          <a:prstGeom prst="wedgeRectCallout">
            <a:avLst>
              <a:gd name="adj1" fmla="val -83154"/>
              <a:gd name="adj2" fmla="val -66343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endParaRPr lang="en-US" altLang="ja-JP" sz="2400" dirty="0">
              <a:solidFill>
                <a:sysClr val="windowText" lastClr="000000"/>
              </a:solidFill>
            </a:endParaRPr>
          </a:p>
          <a:p>
            <a:pPr algn="l">
              <a:lnSpc>
                <a:spcPts val="2500"/>
              </a:lnSpc>
            </a:pPr>
            <a:r>
              <a:rPr lang="ja-JP" altLang="en-US" sz="2400" b="1" u="sng" dirty="0">
                <a:solidFill>
                  <a:sysClr val="windowText" lastClr="000000"/>
                </a:solidFill>
              </a:rPr>
              <a:t>製本テープの上に</a:t>
            </a:r>
            <a:endParaRPr lang="en-US" altLang="ja-JP" sz="24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2500"/>
              </a:lnSpc>
            </a:pPr>
            <a:r>
              <a:rPr lang="ja-JP" altLang="en-US" sz="2400" b="1" u="sng" dirty="0">
                <a:solidFill>
                  <a:sysClr val="windowText" lastClr="000000"/>
                </a:solidFill>
              </a:rPr>
              <a:t>割印を</a:t>
            </a:r>
            <a:r>
              <a:rPr lang="ja-JP" altLang="en-US" sz="2400" dirty="0">
                <a:solidFill>
                  <a:sysClr val="windowText" lastClr="000000"/>
                </a:solidFill>
              </a:rPr>
              <a:t>押してください</a:t>
            </a:r>
            <a:r>
              <a:rPr lang="ja-JP" altLang="en-US" sz="2800" dirty="0">
                <a:solidFill>
                  <a:sysClr val="windowText" lastClr="000000"/>
                </a:solidFill>
              </a:rPr>
              <a:t>。</a:t>
            </a:r>
            <a:endParaRPr kumimoji="1" lang="en-US" altLang="ja-JP" sz="2800" dirty="0">
              <a:solidFill>
                <a:sysClr val="windowText" lastClr="00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60BA2EE-3EAC-4F08-BCD8-FE2E41C50B1F}"/>
              </a:ext>
            </a:extLst>
          </p:cNvPr>
          <p:cNvSpPr/>
          <p:nvPr/>
        </p:nvSpPr>
        <p:spPr>
          <a:xfrm>
            <a:off x="0" y="1"/>
            <a:ext cx="315985" cy="990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AutoShape 23">
            <a:extLst>
              <a:ext uri="{FF2B5EF4-FFF2-40B4-BE49-F238E27FC236}">
                <a16:creationId xmlns:a16="http://schemas.microsoft.com/office/drawing/2014/main" id="{40F188E3-159D-4E44-A83B-E30E9CC5A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68" y="3692064"/>
            <a:ext cx="636587" cy="674688"/>
          </a:xfrm>
          <a:prstGeom prst="roundRect">
            <a:avLst>
              <a:gd name="adj" fmla="val 11764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36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D0A2B83-EB46-94EF-E23A-DE2FAE117963}"/>
              </a:ext>
            </a:extLst>
          </p:cNvPr>
          <p:cNvSpPr/>
          <p:nvPr/>
        </p:nvSpPr>
        <p:spPr>
          <a:xfrm>
            <a:off x="5793060" y="205883"/>
            <a:ext cx="782483" cy="831273"/>
          </a:xfrm>
          <a:prstGeom prst="rect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乗算記号 5">
            <a:extLst>
              <a:ext uri="{FF2B5EF4-FFF2-40B4-BE49-F238E27FC236}">
                <a16:creationId xmlns:a16="http://schemas.microsoft.com/office/drawing/2014/main" id="{708F0089-0928-FC3A-17D7-87854B55CC4A}"/>
              </a:ext>
            </a:extLst>
          </p:cNvPr>
          <p:cNvSpPr/>
          <p:nvPr/>
        </p:nvSpPr>
        <p:spPr>
          <a:xfrm>
            <a:off x="5458331" y="-8477"/>
            <a:ext cx="1563556" cy="1231106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E7CE2385-A015-A739-C639-F1FDA6BB9989}"/>
              </a:ext>
            </a:extLst>
          </p:cNvPr>
          <p:cNvSpPr/>
          <p:nvPr/>
        </p:nvSpPr>
        <p:spPr>
          <a:xfrm rot="16200000">
            <a:off x="3954784" y="-896766"/>
            <a:ext cx="369331" cy="2833709"/>
          </a:xfrm>
          <a:prstGeom prst="wedgeRectCallout">
            <a:avLst>
              <a:gd name="adj1" fmla="val 3741"/>
              <a:gd name="adj2" fmla="val 57966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F7E9F0C-CBCA-647B-5998-87DD7A9F83C0}"/>
              </a:ext>
            </a:extLst>
          </p:cNvPr>
          <p:cNvSpPr txBox="1"/>
          <p:nvPr/>
        </p:nvSpPr>
        <p:spPr>
          <a:xfrm>
            <a:off x="2772523" y="361098"/>
            <a:ext cx="2833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</a:rPr>
              <a:t>印紙の貼付は必要ありません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148358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60BA2EE-3EAC-4F08-BCD8-FE2E41C50B1F}"/>
              </a:ext>
            </a:extLst>
          </p:cNvPr>
          <p:cNvSpPr/>
          <p:nvPr/>
        </p:nvSpPr>
        <p:spPr>
          <a:xfrm>
            <a:off x="6559706" y="0"/>
            <a:ext cx="315985" cy="9906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AutoShape 23"/>
          <p:cNvSpPr>
            <a:spLocks noChangeArrowheads="1"/>
          </p:cNvSpPr>
          <p:nvPr/>
        </p:nvSpPr>
        <p:spPr bwMode="auto">
          <a:xfrm>
            <a:off x="6215270" y="2638036"/>
            <a:ext cx="583945" cy="701512"/>
          </a:xfrm>
          <a:prstGeom prst="roundRect">
            <a:avLst>
              <a:gd name="adj" fmla="val 11764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36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17" name="四角形吹き出し 16"/>
          <p:cNvSpPr/>
          <p:nvPr/>
        </p:nvSpPr>
        <p:spPr>
          <a:xfrm>
            <a:off x="457812" y="554892"/>
            <a:ext cx="3265544" cy="707886"/>
          </a:xfrm>
          <a:prstGeom prst="wedgeRectCallout">
            <a:avLst>
              <a:gd name="adj1" fmla="val 16865"/>
              <a:gd name="adj2" fmla="val 4743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4000" b="1" u="sng" dirty="0">
                <a:solidFill>
                  <a:sysClr val="windowText" lastClr="000000"/>
                </a:solidFill>
              </a:rPr>
              <a:t>契約書の裏面</a:t>
            </a:r>
            <a:endParaRPr kumimoji="1" lang="en-US" altLang="ja-JP" sz="4000" dirty="0">
              <a:solidFill>
                <a:sysClr val="windowText" lastClr="000000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2225477" y="4354185"/>
            <a:ext cx="3833820" cy="933525"/>
          </a:xfrm>
          <a:prstGeom prst="wedgeRectCallout">
            <a:avLst>
              <a:gd name="adj1" fmla="val 58568"/>
              <a:gd name="adj2" fmla="val -14867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endParaRPr lang="en-US" altLang="ja-JP" sz="2400" dirty="0">
              <a:solidFill>
                <a:sysClr val="windowText" lastClr="000000"/>
              </a:solidFill>
            </a:endParaRPr>
          </a:p>
          <a:p>
            <a:pPr algn="l">
              <a:lnSpc>
                <a:spcPts val="2500"/>
              </a:lnSpc>
            </a:pPr>
            <a:r>
              <a:rPr lang="ja-JP" altLang="en-US" sz="2400" b="1" u="sng" dirty="0">
                <a:solidFill>
                  <a:sysClr val="windowText" lastClr="000000"/>
                </a:solidFill>
              </a:rPr>
              <a:t>製本テープの上に</a:t>
            </a:r>
            <a:endParaRPr lang="en-US" altLang="ja-JP" sz="24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2500"/>
              </a:lnSpc>
            </a:pPr>
            <a:r>
              <a:rPr lang="ja-JP" altLang="en-US" sz="2400" b="1" u="sng" dirty="0">
                <a:solidFill>
                  <a:sysClr val="windowText" lastClr="000000"/>
                </a:solidFill>
              </a:rPr>
              <a:t>割印を</a:t>
            </a:r>
            <a:r>
              <a:rPr lang="ja-JP" altLang="en-US" sz="2400" dirty="0">
                <a:solidFill>
                  <a:sysClr val="windowText" lastClr="000000"/>
                </a:solidFill>
              </a:rPr>
              <a:t>押してください</a:t>
            </a:r>
            <a:r>
              <a:rPr lang="ja-JP" altLang="en-US" sz="2800" dirty="0">
                <a:solidFill>
                  <a:sysClr val="windowText" lastClr="000000"/>
                </a:solidFill>
              </a:rPr>
              <a:t>。</a:t>
            </a:r>
            <a:endParaRPr kumimoji="1" lang="en-US" altLang="ja-JP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7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B89F95D8-97A4-35B4-F1DC-A2B192273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87" y="2387031"/>
            <a:ext cx="5756148" cy="1908048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12064" y="237744"/>
            <a:ext cx="3187091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誤って記入したときの訂正方法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92"/>
          <a:stretch>
            <a:fillRect/>
          </a:stretch>
        </p:blipFill>
        <p:spPr bwMode="auto">
          <a:xfrm>
            <a:off x="539750" y="12307888"/>
            <a:ext cx="5895975" cy="1895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13"/>
          <p:cNvSpPr txBox="1"/>
          <p:nvPr/>
        </p:nvSpPr>
        <p:spPr>
          <a:xfrm>
            <a:off x="2270125" y="12707938"/>
            <a:ext cx="1893467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/>
              <a:t>２行目、</a:t>
            </a:r>
            <a:r>
              <a:rPr kumimoji="1" lang="en-US" altLang="ja-JP" sz="1200" b="1" dirty="0"/>
              <a:t>11</a:t>
            </a:r>
            <a:r>
              <a:rPr kumimoji="1" lang="ja-JP" altLang="en-US" sz="1200" b="1" dirty="0"/>
              <a:t>字削除</a:t>
            </a:r>
            <a:r>
              <a:rPr kumimoji="1" lang="ja-JP" altLang="en-US" sz="11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kumimoji="1" lang="ja-JP" altLang="ja-JP" sz="11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７字加入</a:t>
            </a:r>
            <a:endParaRPr kumimoji="1" lang="ja-JP" altLang="en-US" sz="1200" b="1" dirty="0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3930650" y="12422188"/>
            <a:ext cx="638175" cy="603250"/>
          </a:xfrm>
          <a:prstGeom prst="roundRect">
            <a:avLst>
              <a:gd name="adj" fmla="val 1176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3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8" name="テキスト ボックス 15"/>
          <p:cNvSpPr txBox="1"/>
          <p:nvPr/>
        </p:nvSpPr>
        <p:spPr>
          <a:xfrm>
            <a:off x="4140200" y="13355638"/>
            <a:ext cx="1458913" cy="392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strike="dblStrike" baseline="0"/>
              <a:t>居宅介護支援事業所△△</a:t>
            </a:r>
            <a:endParaRPr kumimoji="1" lang="en-US" altLang="ja-JP" sz="900" b="1" strike="dblStrike" baseline="0"/>
          </a:p>
          <a:p>
            <a:r>
              <a:rPr kumimoji="1" lang="ja-JP" altLang="en-US" sz="900" b="1"/>
              <a:t>株式会社○○○</a:t>
            </a:r>
          </a:p>
        </p:txBody>
      </p:sp>
      <p:sp>
        <p:nvSpPr>
          <p:cNvPr id="9" name="四角形吹き出し 8"/>
          <p:cNvSpPr/>
          <p:nvPr/>
        </p:nvSpPr>
        <p:spPr>
          <a:xfrm>
            <a:off x="542925" y="14050963"/>
            <a:ext cx="3416300" cy="846386"/>
          </a:xfrm>
          <a:prstGeom prst="wedgeRectCallout">
            <a:avLst>
              <a:gd name="adj1" fmla="val 28872"/>
              <a:gd name="adj2" fmla="val -17092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○行目、○字削除、○字加入　のように、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例に沿って記入してください。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dirty="0">
                <a:solidFill>
                  <a:sysClr val="windowText" lastClr="000000"/>
                </a:solidFill>
              </a:rPr>
              <a:t>また、記入したここの文字にかかるように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押印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4124325" y="13987463"/>
            <a:ext cx="2336800" cy="492125"/>
          </a:xfrm>
          <a:prstGeom prst="wedgeRectCallout">
            <a:avLst>
              <a:gd name="adj1" fmla="val -19448"/>
              <a:gd name="adj2" fmla="val -1013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>
                <a:solidFill>
                  <a:sysClr val="windowText" lastClr="000000"/>
                </a:solidFill>
              </a:rPr>
              <a:t>訂正する部分を</a:t>
            </a:r>
            <a:r>
              <a:rPr kumimoji="1" lang="ja-JP" altLang="en-US" sz="1200" b="1" u="sng">
                <a:solidFill>
                  <a:sysClr val="windowText" lastClr="000000"/>
                </a:solidFill>
              </a:rPr>
              <a:t>二重線で</a:t>
            </a:r>
            <a:endParaRPr kumimoji="1" lang="en-US" altLang="ja-JP" sz="1200" b="1" u="sng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b="1" u="sng">
                <a:solidFill>
                  <a:sysClr val="windowText" lastClr="000000"/>
                </a:solidFill>
              </a:rPr>
              <a:t>見え消し</a:t>
            </a:r>
            <a:r>
              <a:rPr kumimoji="1" lang="ja-JP" altLang="en-US" sz="1200">
                <a:solidFill>
                  <a:sysClr val="windowText" lastClr="000000"/>
                </a:solidFill>
              </a:rPr>
              <a:t>にしてください。</a:t>
            </a:r>
            <a:endParaRPr kumimoji="1" lang="en-US" altLang="ja-JP" sz="1200">
              <a:solidFill>
                <a:sysClr val="windowText" lastClr="000000"/>
              </a:solidFill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92"/>
          <a:stretch>
            <a:fillRect/>
          </a:stretch>
        </p:blipFill>
        <p:spPr bwMode="auto">
          <a:xfrm>
            <a:off x="539750" y="12307888"/>
            <a:ext cx="5895975" cy="1895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3"/>
          <p:cNvSpPr txBox="1"/>
          <p:nvPr/>
        </p:nvSpPr>
        <p:spPr>
          <a:xfrm>
            <a:off x="2270125" y="12707938"/>
            <a:ext cx="1893467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 dirty="0"/>
              <a:t>２行目、</a:t>
            </a:r>
            <a:r>
              <a:rPr kumimoji="1" lang="en-US" altLang="ja-JP" sz="1200" b="1" dirty="0"/>
              <a:t>11</a:t>
            </a:r>
            <a:r>
              <a:rPr kumimoji="1" lang="ja-JP" altLang="en-US" sz="1200" b="1" dirty="0"/>
              <a:t>字削除</a:t>
            </a:r>
            <a:r>
              <a:rPr kumimoji="1" lang="ja-JP" altLang="en-US" sz="11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kumimoji="1" lang="ja-JP" altLang="ja-JP" sz="11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７字加入</a:t>
            </a:r>
            <a:endParaRPr kumimoji="1" lang="ja-JP" altLang="en-US" sz="1200" b="1" dirty="0"/>
          </a:p>
        </p:txBody>
      </p:sp>
      <p:sp>
        <p:nvSpPr>
          <p:cNvPr id="14" name="AutoShape 23"/>
          <p:cNvSpPr>
            <a:spLocks noChangeArrowheads="1"/>
          </p:cNvSpPr>
          <p:nvPr/>
        </p:nvSpPr>
        <p:spPr bwMode="auto">
          <a:xfrm>
            <a:off x="3930650" y="12422188"/>
            <a:ext cx="638175" cy="603250"/>
          </a:xfrm>
          <a:prstGeom prst="roundRect">
            <a:avLst>
              <a:gd name="adj" fmla="val 1176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3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15" name="テキスト ボックス 15"/>
          <p:cNvSpPr txBox="1"/>
          <p:nvPr/>
        </p:nvSpPr>
        <p:spPr>
          <a:xfrm>
            <a:off x="4140200" y="13355638"/>
            <a:ext cx="1458913" cy="392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900" b="1" strike="dblStrike" baseline="0"/>
              <a:t>居宅介護支援事業所△△</a:t>
            </a:r>
            <a:endParaRPr kumimoji="1" lang="en-US" altLang="ja-JP" sz="900" b="1" strike="dblStrike" baseline="0"/>
          </a:p>
          <a:p>
            <a:r>
              <a:rPr kumimoji="1" lang="ja-JP" altLang="en-US" sz="900" b="1"/>
              <a:t>株式会社○○○</a:t>
            </a:r>
          </a:p>
        </p:txBody>
      </p:sp>
      <p:sp>
        <p:nvSpPr>
          <p:cNvPr id="16" name="四角形吹き出し 15"/>
          <p:cNvSpPr/>
          <p:nvPr/>
        </p:nvSpPr>
        <p:spPr>
          <a:xfrm>
            <a:off x="542925" y="14050963"/>
            <a:ext cx="3416300" cy="846386"/>
          </a:xfrm>
          <a:prstGeom prst="wedgeRectCallout">
            <a:avLst>
              <a:gd name="adj1" fmla="val 28872"/>
              <a:gd name="adj2" fmla="val -17092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○行目、○字削除、○字加入　のように、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例に沿って記入してください。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dirty="0">
                <a:solidFill>
                  <a:sysClr val="windowText" lastClr="000000"/>
                </a:solidFill>
              </a:rPr>
              <a:t>また、記入したここの文字にかかるように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押印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17" name="四角形吹き出し 16"/>
          <p:cNvSpPr/>
          <p:nvPr/>
        </p:nvSpPr>
        <p:spPr>
          <a:xfrm>
            <a:off x="4124325" y="13987463"/>
            <a:ext cx="2336800" cy="492125"/>
          </a:xfrm>
          <a:prstGeom prst="wedgeRectCallout">
            <a:avLst>
              <a:gd name="adj1" fmla="val -19448"/>
              <a:gd name="adj2" fmla="val -10135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>
                <a:solidFill>
                  <a:sysClr val="windowText" lastClr="000000"/>
                </a:solidFill>
              </a:rPr>
              <a:t>訂正する部分を</a:t>
            </a:r>
            <a:r>
              <a:rPr kumimoji="1" lang="ja-JP" altLang="en-US" sz="1200" b="1" u="sng">
                <a:solidFill>
                  <a:sysClr val="windowText" lastClr="000000"/>
                </a:solidFill>
              </a:rPr>
              <a:t>二重線で</a:t>
            </a:r>
            <a:endParaRPr kumimoji="1" lang="en-US" altLang="ja-JP" sz="1200" b="1" u="sng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b="1" u="sng">
                <a:solidFill>
                  <a:sysClr val="windowText" lastClr="000000"/>
                </a:solidFill>
              </a:rPr>
              <a:t>見え消し</a:t>
            </a:r>
            <a:r>
              <a:rPr kumimoji="1" lang="ja-JP" altLang="en-US" sz="1200">
                <a:solidFill>
                  <a:sysClr val="windowText" lastClr="000000"/>
                </a:solidFill>
              </a:rPr>
              <a:t>にしてください。</a:t>
            </a:r>
            <a:endParaRPr kumimoji="1" lang="en-US" altLang="ja-JP" sz="1200">
              <a:solidFill>
                <a:sysClr val="windowText" lastClr="000000"/>
              </a:solidFill>
            </a:endParaRPr>
          </a:p>
        </p:txBody>
      </p:sp>
      <p:sp>
        <p:nvSpPr>
          <p:cNvPr id="18" name="テキスト ボックス 13"/>
          <p:cNvSpPr txBox="1"/>
          <p:nvPr/>
        </p:nvSpPr>
        <p:spPr>
          <a:xfrm>
            <a:off x="2480523" y="1969151"/>
            <a:ext cx="1685077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400" b="1" dirty="0">
                <a:latin typeface="+mn-ea"/>
              </a:rPr>
              <a:t>11</a:t>
            </a:r>
            <a:r>
              <a:rPr kumimoji="1" lang="ja-JP" altLang="en-US" sz="1400" b="1" dirty="0">
                <a:latin typeface="+mn-ea"/>
              </a:rPr>
              <a:t>字削除</a:t>
            </a:r>
            <a:r>
              <a:rPr lang="ja-JP" altLang="en-US" sz="1400" b="1" dirty="0">
                <a:latin typeface="+mn-ea"/>
              </a:rPr>
              <a:t>、</a:t>
            </a:r>
            <a:r>
              <a:rPr kumimoji="1" lang="ja-JP" altLang="ja-JP" sz="1400" b="1" dirty="0">
                <a:solidFill>
                  <a:schemeClr val="tx1"/>
                </a:solidFill>
                <a:effectLst/>
                <a:latin typeface="+mn-ea"/>
              </a:rPr>
              <a:t>７字加入</a:t>
            </a:r>
            <a:endParaRPr kumimoji="1" lang="ja-JP" altLang="en-US" sz="1400" b="1" dirty="0">
              <a:latin typeface="+mn-ea"/>
            </a:endParaRPr>
          </a:p>
        </p:txBody>
      </p:sp>
      <p:sp>
        <p:nvSpPr>
          <p:cNvPr id="19" name="AutoShape 23"/>
          <p:cNvSpPr>
            <a:spLocks noChangeArrowheads="1"/>
          </p:cNvSpPr>
          <p:nvPr/>
        </p:nvSpPr>
        <p:spPr bwMode="auto">
          <a:xfrm>
            <a:off x="3967162" y="1712280"/>
            <a:ext cx="638175" cy="603250"/>
          </a:xfrm>
          <a:prstGeom prst="roundRect">
            <a:avLst>
              <a:gd name="adj" fmla="val 1176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3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20" name="テキスト ボックス 15"/>
          <p:cNvSpPr txBox="1"/>
          <p:nvPr/>
        </p:nvSpPr>
        <p:spPr>
          <a:xfrm>
            <a:off x="897959" y="3242190"/>
            <a:ext cx="2159566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strike="dblStrike" baseline="0" dirty="0"/>
              <a:t>居宅介護支援事業所△△</a:t>
            </a:r>
            <a:endParaRPr kumimoji="1" lang="en-US" altLang="ja-JP" sz="1400" b="1" strike="dblStrike" baseline="0" dirty="0"/>
          </a:p>
          <a:p>
            <a:r>
              <a:rPr kumimoji="1" lang="ja-JP" altLang="en-US" sz="1400" b="1" dirty="0"/>
              <a:t>株式会社○○○</a:t>
            </a:r>
          </a:p>
        </p:txBody>
      </p:sp>
      <p:sp>
        <p:nvSpPr>
          <p:cNvPr id="21" name="四角形吹き出し 20"/>
          <p:cNvSpPr/>
          <p:nvPr/>
        </p:nvSpPr>
        <p:spPr>
          <a:xfrm>
            <a:off x="1877794" y="907381"/>
            <a:ext cx="4199156" cy="661720"/>
          </a:xfrm>
          <a:prstGeom prst="wedgeRectCallout">
            <a:avLst>
              <a:gd name="adj1" fmla="val -25930"/>
              <a:gd name="adj2" fmla="val 10095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○字削除、○字加入　のように、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例に沿って記入してください。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200" dirty="0">
                <a:solidFill>
                  <a:sysClr val="windowText" lastClr="000000"/>
                </a:solidFill>
              </a:rPr>
              <a:t>また、記入したここの文字にかかるように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押印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22" name="四角形吹き出し 21"/>
          <p:cNvSpPr/>
          <p:nvPr/>
        </p:nvSpPr>
        <p:spPr>
          <a:xfrm>
            <a:off x="586472" y="4474714"/>
            <a:ext cx="3390900" cy="477054"/>
          </a:xfrm>
          <a:prstGeom prst="wedgeRectCallout">
            <a:avLst>
              <a:gd name="adj1" fmla="val 4421"/>
              <a:gd name="adj2" fmla="val -2599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訂正する部分を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二重線で見え消し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にしてください。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訂正する部分に押印は不要です。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83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244725" y="3484184"/>
            <a:ext cx="2169184" cy="116955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latin typeface="+mn-ea"/>
                <a:ea typeface="+mn-ea"/>
              </a:rPr>
              <a:t>茨城県つくば市○○</a:t>
            </a:r>
            <a:r>
              <a:rPr kumimoji="1" lang="en-US" altLang="ja-JP" sz="1400" b="1" dirty="0">
                <a:latin typeface="+mn-ea"/>
                <a:ea typeface="+mn-ea"/>
              </a:rPr>
              <a:t>1-2-3</a:t>
            </a:r>
          </a:p>
          <a:p>
            <a:endParaRPr kumimoji="1" lang="en-US" altLang="ja-JP" sz="1400" b="1" dirty="0">
              <a:latin typeface="+mn-ea"/>
              <a:ea typeface="+mn-ea"/>
            </a:endParaRPr>
          </a:p>
          <a:p>
            <a:r>
              <a:rPr kumimoji="1" lang="ja-JP" altLang="en-US" sz="1400" b="1" dirty="0">
                <a:latin typeface="+mn-ea"/>
                <a:ea typeface="+mn-ea"/>
              </a:rPr>
              <a:t>社会福祉法人　○○○</a:t>
            </a:r>
            <a:endParaRPr kumimoji="1" lang="en-US" altLang="ja-JP" sz="1400" b="1" dirty="0">
              <a:latin typeface="+mn-ea"/>
              <a:ea typeface="+mn-ea"/>
            </a:endParaRPr>
          </a:p>
          <a:p>
            <a:endParaRPr kumimoji="1" lang="en-US" altLang="ja-JP" sz="1400" b="1" dirty="0">
              <a:latin typeface="+mn-ea"/>
              <a:ea typeface="+mn-ea"/>
            </a:endParaRPr>
          </a:p>
          <a:p>
            <a:r>
              <a:rPr kumimoji="1" lang="ja-JP" altLang="en-US" sz="1400" b="1" dirty="0">
                <a:latin typeface="+mn-ea"/>
                <a:ea typeface="+mn-ea"/>
              </a:rPr>
              <a:t>理事長　○○　○○</a:t>
            </a:r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4704053" y="4061218"/>
            <a:ext cx="609600" cy="501650"/>
          </a:xfrm>
          <a:prstGeom prst="roundRect">
            <a:avLst>
              <a:gd name="adj" fmla="val 11764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2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44725" y="6757848"/>
            <a:ext cx="2459328" cy="116955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latin typeface="+mn-ea"/>
                <a:ea typeface="+mn-ea"/>
              </a:rPr>
              <a:t>茨城県つくば市○○</a:t>
            </a:r>
            <a:r>
              <a:rPr kumimoji="1" lang="en-US" altLang="ja-JP" sz="1400" b="1" dirty="0">
                <a:latin typeface="+mn-ea"/>
                <a:ea typeface="+mn-ea"/>
              </a:rPr>
              <a:t>3-4</a:t>
            </a:r>
          </a:p>
          <a:p>
            <a:endParaRPr kumimoji="1" lang="en-US" altLang="ja-JP" sz="1400" b="1" dirty="0">
              <a:latin typeface="+mn-ea"/>
              <a:ea typeface="+mn-ea"/>
            </a:endParaRPr>
          </a:p>
          <a:p>
            <a:r>
              <a:rPr kumimoji="1" lang="ja-JP" altLang="en-US" sz="1400" b="1" dirty="0">
                <a:latin typeface="+mn-ea"/>
                <a:ea typeface="+mn-ea"/>
              </a:rPr>
              <a:t>居宅介護支援事業所　○○○</a:t>
            </a:r>
            <a:endParaRPr kumimoji="1" lang="en-US" altLang="ja-JP" sz="1400" b="1" dirty="0">
              <a:latin typeface="+mn-ea"/>
              <a:ea typeface="+mn-ea"/>
            </a:endParaRPr>
          </a:p>
          <a:p>
            <a:endParaRPr kumimoji="1" lang="en-US" altLang="ja-JP" sz="1400" b="1" dirty="0">
              <a:latin typeface="+mn-ea"/>
              <a:ea typeface="+mn-ea"/>
            </a:endParaRPr>
          </a:p>
          <a:p>
            <a:r>
              <a:rPr kumimoji="1" lang="ja-JP" altLang="en-US" sz="1400" b="1" dirty="0">
                <a:latin typeface="+mn-ea"/>
                <a:ea typeface="+mn-ea"/>
              </a:rPr>
              <a:t>管理者　○○　○○</a:t>
            </a:r>
          </a:p>
        </p:txBody>
      </p:sp>
      <p:sp>
        <p:nvSpPr>
          <p:cNvPr id="9" name="AutoShape 23"/>
          <p:cNvSpPr>
            <a:spLocks noChangeArrowheads="1"/>
          </p:cNvSpPr>
          <p:nvPr/>
        </p:nvSpPr>
        <p:spPr bwMode="auto">
          <a:xfrm>
            <a:off x="4704053" y="7342623"/>
            <a:ext cx="615950" cy="62865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28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12" name="四角形吹き出し 11"/>
          <p:cNvSpPr/>
          <p:nvPr/>
        </p:nvSpPr>
        <p:spPr>
          <a:xfrm>
            <a:off x="4413250" y="1742658"/>
            <a:ext cx="1504009" cy="284693"/>
          </a:xfrm>
          <a:prstGeom prst="wedgeRectCallout">
            <a:avLst>
              <a:gd name="adj1" fmla="val -14551"/>
              <a:gd name="adj2" fmla="val 10534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日付は記入しない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13" name="四角形吹き出し 12"/>
          <p:cNvSpPr/>
          <p:nvPr/>
        </p:nvSpPr>
        <p:spPr>
          <a:xfrm>
            <a:off x="469942" y="8337940"/>
            <a:ext cx="3695502" cy="1054135"/>
          </a:xfrm>
          <a:prstGeom prst="wedgeRectCallout">
            <a:avLst>
              <a:gd name="adj1" fmla="val 22752"/>
              <a:gd name="adj2" fmla="val -8822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lang="ja-JP" altLang="en-US" sz="1200" dirty="0">
                <a:solidFill>
                  <a:sysClr val="windowText" lastClr="000000"/>
                </a:solidFill>
              </a:rPr>
              <a:t>委託料の請求者または振込先口座名義人である、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lang="ja-JP" altLang="en-US" sz="1200" b="1" u="sng" dirty="0">
                <a:solidFill>
                  <a:sysClr val="windowText" lastClr="000000"/>
                </a:solidFill>
              </a:rPr>
              <a:t>事業所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（または法人）　の　住所</a:t>
            </a:r>
            <a:endParaRPr kumimoji="1" lang="en-US" altLang="ja-JP" sz="12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b="1" dirty="0">
                <a:solidFill>
                  <a:sysClr val="windowText" lastClr="000000"/>
                </a:solidFill>
              </a:rPr>
              <a:t>　　　　　　　　　　　　　　　　　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名称</a:t>
            </a:r>
            <a:endParaRPr kumimoji="1" lang="en-US" altLang="ja-JP" sz="12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b="1" dirty="0">
                <a:solidFill>
                  <a:sysClr val="windowText" lastClr="000000"/>
                </a:solidFill>
              </a:rPr>
              <a:t>　　　　　　　　　　　　　　　　　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代表者職名　、代表者名　</a:t>
            </a:r>
            <a:endParaRPr kumimoji="1" lang="en-US" altLang="ja-JP" sz="1200" b="0" u="none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を記入の上、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押印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01834" y="624636"/>
            <a:ext cx="5827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※[</a:t>
            </a:r>
            <a:r>
              <a:rPr kumimoji="1" lang="ja-JP" altLang="en-US" sz="1400" dirty="0"/>
              <a:t>契約の受託者名</a:t>
            </a:r>
            <a:r>
              <a:rPr lang="en-US" altLang="ja-JP" sz="1400" dirty="0"/>
              <a:t>]</a:t>
            </a:r>
            <a:r>
              <a:rPr kumimoji="1" lang="ja-JP" altLang="en-US" sz="1400" dirty="0"/>
              <a:t>と、</a:t>
            </a:r>
            <a:r>
              <a:rPr kumimoji="1" lang="en-US" altLang="ja-JP" sz="1400" dirty="0"/>
              <a:t>[</a:t>
            </a:r>
            <a:r>
              <a:rPr kumimoji="1" lang="ja-JP" altLang="en-US" sz="1400" dirty="0"/>
              <a:t>委託料の請求者名</a:t>
            </a:r>
            <a:r>
              <a:rPr lang="en-US" altLang="ja-JP" sz="1400" dirty="0"/>
              <a:t>]</a:t>
            </a:r>
            <a:r>
              <a:rPr kumimoji="1" lang="ja-JP" altLang="en-US" sz="1400" dirty="0"/>
              <a:t>または</a:t>
            </a:r>
            <a:r>
              <a:rPr kumimoji="1" lang="en-US" altLang="ja-JP" sz="1400" dirty="0"/>
              <a:t>[</a:t>
            </a:r>
            <a:r>
              <a:rPr kumimoji="1" lang="ja-JP" altLang="en-US" sz="1400" dirty="0"/>
              <a:t>振込先口座名義人</a:t>
            </a:r>
            <a:r>
              <a:rPr lang="en-US" altLang="ja-JP" sz="1400" dirty="0"/>
              <a:t>]</a:t>
            </a:r>
            <a:r>
              <a:rPr kumimoji="1" lang="ja-JP" altLang="en-US" sz="1400" dirty="0"/>
              <a:t>が</a:t>
            </a:r>
            <a:endParaRPr kumimoji="1" lang="en-US" altLang="ja-JP" sz="1400" dirty="0"/>
          </a:p>
          <a:p>
            <a:r>
              <a:rPr lang="ja-JP" altLang="en-US" sz="1400" b="1" u="sng" dirty="0"/>
              <a:t>異なる場合のみ</a:t>
            </a:r>
            <a:r>
              <a:rPr lang="ja-JP" altLang="en-US" sz="1400" dirty="0"/>
              <a:t>作成してください</a:t>
            </a:r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904" y="255304"/>
            <a:ext cx="1928733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作成方法・記入例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6" name="十字形 15"/>
          <p:cNvSpPr/>
          <p:nvPr/>
        </p:nvSpPr>
        <p:spPr>
          <a:xfrm rot="2764785">
            <a:off x="5024282" y="2150909"/>
            <a:ext cx="597108" cy="597317"/>
          </a:xfrm>
          <a:prstGeom prst="plus">
            <a:avLst>
              <a:gd name="adj" fmla="val 386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36A630F-A9B8-DB13-9D26-CA1F0786CD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12" y="1035177"/>
            <a:ext cx="5598026" cy="7040043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003AEDC-7570-5E6B-1E72-0E6E071EE3E9}"/>
              </a:ext>
            </a:extLst>
          </p:cNvPr>
          <p:cNvSpPr/>
          <p:nvPr/>
        </p:nvSpPr>
        <p:spPr>
          <a:xfrm>
            <a:off x="469942" y="1742658"/>
            <a:ext cx="24593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吹き出し 9"/>
          <p:cNvSpPr/>
          <p:nvPr/>
        </p:nvSpPr>
        <p:spPr>
          <a:xfrm>
            <a:off x="287905" y="1674614"/>
            <a:ext cx="3695502" cy="1054135"/>
          </a:xfrm>
          <a:prstGeom prst="wedgeRectCallout">
            <a:avLst>
              <a:gd name="adj1" fmla="val 30484"/>
              <a:gd name="adj2" fmla="val 118695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契約の受託者名である、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法人（または事業所）　の　住所</a:t>
            </a:r>
            <a:endParaRPr kumimoji="1" lang="en-US" altLang="ja-JP" sz="12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b="1" dirty="0">
                <a:solidFill>
                  <a:sysClr val="windowText" lastClr="000000"/>
                </a:solidFill>
              </a:rPr>
              <a:t>　　　　　　　　　　　　　　　　　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名称</a:t>
            </a:r>
            <a:endParaRPr kumimoji="1" lang="en-US" altLang="ja-JP" sz="1200" b="1" u="sng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b="1" dirty="0">
                <a:solidFill>
                  <a:sysClr val="windowText" lastClr="000000"/>
                </a:solidFill>
              </a:rPr>
              <a:t>　　　　　　　　　　　　　　　　　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代表者職名　、代表者名　</a:t>
            </a:r>
            <a:endParaRPr kumimoji="1" lang="en-US" altLang="ja-JP" sz="1200" b="0" u="none" dirty="0">
              <a:solidFill>
                <a:sysClr val="windowText" lastClr="000000"/>
              </a:solidFill>
            </a:endParaRPr>
          </a:p>
          <a:p>
            <a:pPr algn="l">
              <a:lnSpc>
                <a:spcPts val="1500"/>
              </a:lnSpc>
            </a:pPr>
            <a:r>
              <a:rPr kumimoji="1" lang="ja-JP" altLang="en-US" sz="1200" dirty="0">
                <a:solidFill>
                  <a:sysClr val="windowText" lastClr="000000"/>
                </a:solidFill>
              </a:rPr>
              <a:t>を記入の上、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</a:rPr>
              <a:t>押印</a:t>
            </a:r>
            <a:r>
              <a:rPr kumimoji="1" lang="ja-JP" altLang="en-US" sz="1200" dirty="0">
                <a:solidFill>
                  <a:sysClr val="windowText" lastClr="000000"/>
                </a:solidFill>
              </a:rPr>
              <a:t>。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4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>
            <a:extLst>
              <a:ext uri="{FF2B5EF4-FFF2-40B4-BE49-F238E27FC236}">
                <a16:creationId xmlns:a16="http://schemas.microsoft.com/office/drawing/2014/main" id="{B1431672-4004-41BC-8A7D-D9295D05023D}"/>
              </a:ext>
            </a:extLst>
          </p:cNvPr>
          <p:cNvPicPr/>
          <p:nvPr/>
        </p:nvPicPr>
        <p:blipFill rotWithShape="1">
          <a:blip r:embed="rId2"/>
          <a:srcRect l="22115" t="17154" r="47097" b="4769"/>
          <a:stretch/>
        </p:blipFill>
        <p:spPr bwMode="auto">
          <a:xfrm>
            <a:off x="0" y="0"/>
            <a:ext cx="6858000" cy="97447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四角形吹き出し 6"/>
          <p:cNvSpPr/>
          <p:nvPr/>
        </p:nvSpPr>
        <p:spPr>
          <a:xfrm>
            <a:off x="2994382" y="8862274"/>
            <a:ext cx="3480700" cy="654025"/>
          </a:xfrm>
          <a:prstGeom prst="wedgeRectCallout">
            <a:avLst>
              <a:gd name="adj1" fmla="val -26739"/>
              <a:gd name="adj2" fmla="val -141676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r>
              <a:rPr kumimoji="1" lang="ja-JP" altLang="en-US" sz="1200" b="0" u="none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すべて記入。</a:t>
            </a:r>
            <a:endParaRPr kumimoji="1" lang="en-US" altLang="ja-JP" sz="1200" dirty="0">
              <a:solidFill>
                <a:sysClr val="windowText" lastClr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en-US" altLang="ja-JP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※</a:t>
            </a:r>
            <a:r>
              <a:rPr kumimoji="1" lang="ja-JP" altLang="en-US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口座名義人が契約者と同じ名称ではない場合、</a:t>
            </a:r>
            <a:endParaRPr kumimoji="1" lang="en-US" altLang="ja-JP" sz="1200" dirty="0">
              <a:solidFill>
                <a:sysClr val="windowText" lastClr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en-US" sz="1200" b="1" u="sng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委任状を提出</a:t>
            </a:r>
            <a:r>
              <a:rPr kumimoji="1" lang="ja-JP" altLang="en-US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してください。</a:t>
            </a:r>
            <a:endParaRPr kumimoji="1" lang="en-US" altLang="ja-JP" sz="1200" dirty="0">
              <a:solidFill>
                <a:sysClr val="windowText" lastClr="000000"/>
              </a:solidFill>
              <a:effectLst/>
              <a:latin typeface="+mn-lt"/>
              <a:ea typeface="+mn-ea"/>
              <a:cs typeface="+mn-cs"/>
            </a:endParaRPr>
          </a:p>
        </p:txBody>
      </p:sp>
      <p:cxnSp>
        <p:nvCxnSpPr>
          <p:cNvPr id="13" name="直線矢印コネクタ 12"/>
          <p:cNvCxnSpPr>
            <a:cxnSpLocks/>
          </p:cNvCxnSpPr>
          <p:nvPr/>
        </p:nvCxnSpPr>
        <p:spPr bwMode="auto">
          <a:xfrm flipH="1">
            <a:off x="4034235" y="1074337"/>
            <a:ext cx="1554759" cy="474916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四角形吹き出し 17"/>
          <p:cNvSpPr/>
          <p:nvPr/>
        </p:nvSpPr>
        <p:spPr>
          <a:xfrm>
            <a:off x="2819400" y="4601381"/>
            <a:ext cx="3762375" cy="656590"/>
          </a:xfrm>
          <a:prstGeom prst="wedgeRectCallout">
            <a:avLst>
              <a:gd name="adj1" fmla="val 10948"/>
              <a:gd name="adj2" fmla="val 8593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r>
              <a:rPr kumimoji="1" lang="ja-JP" altLang="en-US" sz="1200" b="0" u="none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すべて</a:t>
            </a:r>
            <a:r>
              <a:rPr kumimoji="1" lang="ja-JP" altLang="en-US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記入し、</a:t>
            </a:r>
            <a:r>
              <a:rPr kumimoji="1" lang="ja-JP" altLang="en-US" sz="1200" b="1" u="sng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押印</a:t>
            </a:r>
            <a:r>
              <a:rPr kumimoji="1" lang="ja-JP" altLang="en-US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kumimoji="1" lang="en-US" altLang="ja-JP" sz="1200" dirty="0">
              <a:solidFill>
                <a:sysClr val="windowText" lastClr="00000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※</a:t>
            </a:r>
            <a:r>
              <a:rPr kumimoji="1" lang="ja-JP" altLang="en-US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契約書の受託者と</a:t>
            </a:r>
            <a:r>
              <a:rPr kumimoji="1" lang="ja-JP" altLang="ja-JP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同じ名称ではない場合</a:t>
            </a:r>
            <a:r>
              <a:rPr kumimoji="1" lang="ja-JP" altLang="en-US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endParaRPr kumimoji="1" lang="en-US" altLang="ja-JP" sz="1200" dirty="0">
              <a:solidFill>
                <a:sysClr val="windowText" lastClr="000000"/>
              </a:solidFill>
              <a:effectLst/>
              <a:latin typeface="+mn-lt"/>
              <a:ea typeface="+mn-ea"/>
              <a:cs typeface="+mn-cs"/>
            </a:endParaRPr>
          </a:p>
          <a:p>
            <a:pPr>
              <a:lnSpc>
                <a:spcPts val="1400"/>
              </a:lnSpc>
            </a:pPr>
            <a:r>
              <a:rPr kumimoji="1" lang="ja-JP" altLang="ja-JP" sz="1200" b="1" u="sng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委任状を提出</a:t>
            </a:r>
            <a:r>
              <a:rPr kumimoji="1" lang="ja-JP" altLang="ja-JP" sz="120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してください</a:t>
            </a:r>
            <a:r>
              <a:rPr kumimoji="1" lang="ja-JP" altLang="en-US" sz="105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（記入例の場合、委任状が必要）</a:t>
            </a:r>
            <a:r>
              <a:rPr kumimoji="1" lang="ja-JP" altLang="ja-JP" sz="1050" dirty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ja-JP" altLang="ja-JP" sz="1200" dirty="0"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19" name="四角形吹き出し 18"/>
          <p:cNvSpPr/>
          <p:nvPr/>
        </p:nvSpPr>
        <p:spPr>
          <a:xfrm>
            <a:off x="507952" y="4279383"/>
            <a:ext cx="1619250" cy="267297"/>
          </a:xfrm>
          <a:prstGeom prst="wedgeRectCallout">
            <a:avLst>
              <a:gd name="adj1" fmla="val 16719"/>
              <a:gd name="adj2" fmla="val 128072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200" dirty="0">
                <a:solidFill>
                  <a:sysClr val="windowText" lastClr="000000"/>
                </a:solidFill>
              </a:rPr>
              <a:t>日付は記入しない</a:t>
            </a:r>
            <a:endParaRPr kumimoji="1" lang="en-US" altLang="ja-JP" sz="1200" dirty="0">
              <a:solidFill>
                <a:sysClr val="windowText" lastClr="000000"/>
              </a:solidFill>
            </a:endParaRPr>
          </a:p>
        </p:txBody>
      </p:sp>
      <p:sp>
        <p:nvSpPr>
          <p:cNvPr id="20" name="テキスト ボックス 18"/>
          <p:cNvSpPr txBox="1"/>
          <p:nvPr/>
        </p:nvSpPr>
        <p:spPr bwMode="auto">
          <a:xfrm>
            <a:off x="4916487" y="729426"/>
            <a:ext cx="1463675" cy="298450"/>
          </a:xfrm>
          <a:prstGeom prst="rect">
            <a:avLst/>
          </a:prstGeom>
          <a:noFill/>
          <a:ln w="38100"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200"/>
              <a:t>同じ金額となります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03565" y="161250"/>
            <a:ext cx="3693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介護予防支援の請求も、同様に記入してください</a:t>
            </a:r>
          </a:p>
        </p:txBody>
      </p:sp>
      <p:cxnSp>
        <p:nvCxnSpPr>
          <p:cNvPr id="25" name="直線矢印コネクタ 24"/>
          <p:cNvCxnSpPr>
            <a:cxnSpLocks/>
          </p:cNvCxnSpPr>
          <p:nvPr/>
        </p:nvCxnSpPr>
        <p:spPr bwMode="auto">
          <a:xfrm flipH="1">
            <a:off x="5581416" y="1025824"/>
            <a:ext cx="27819" cy="298593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181556" y="1398716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17</a:t>
            </a:r>
            <a:r>
              <a:rPr lang="en-US" altLang="ja-JP" dirty="0"/>
              <a:t>,</a:t>
            </a:r>
            <a:r>
              <a:rPr kumimoji="1" lang="en-US" altLang="ja-JP" dirty="0"/>
              <a:t>397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34732" y="3871861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17</a:t>
            </a:r>
            <a:r>
              <a:rPr lang="en-US" altLang="ja-JP" dirty="0"/>
              <a:t>,</a:t>
            </a:r>
            <a:r>
              <a:rPr kumimoji="1" lang="en-US" altLang="ja-JP" dirty="0"/>
              <a:t>397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665225" y="2401847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14,187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93241" y="314301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3,210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751076" y="2374036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３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751076" y="314301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１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747951" y="3871861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４</a:t>
            </a:r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601010" y="5324106"/>
            <a:ext cx="2146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茨城県つくば市○○３</a:t>
            </a:r>
            <a:r>
              <a:rPr lang="ja-JP" altLang="en-US" sz="1400" b="1" dirty="0"/>
              <a:t>－４</a:t>
            </a:r>
            <a:endParaRPr kumimoji="1" lang="ja-JP" altLang="en-US" sz="14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81960" y="5694787"/>
            <a:ext cx="2279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居宅介護支援事業所　○○</a:t>
            </a:r>
            <a:endParaRPr kumimoji="1" lang="en-US" altLang="ja-JP" sz="1400" b="1" dirty="0"/>
          </a:p>
          <a:p>
            <a:r>
              <a:rPr lang="ja-JP" altLang="en-US" sz="1400" b="1" dirty="0"/>
              <a:t>管理者　○○　○○</a:t>
            </a:r>
            <a:endParaRPr kumimoji="1" lang="ja-JP" altLang="en-US" sz="1400" b="1" dirty="0"/>
          </a:p>
        </p:txBody>
      </p:sp>
      <p:sp>
        <p:nvSpPr>
          <p:cNvPr id="45" name="AutoShape 23"/>
          <p:cNvSpPr>
            <a:spLocks noChangeArrowheads="1"/>
          </p:cNvSpPr>
          <p:nvPr/>
        </p:nvSpPr>
        <p:spPr bwMode="auto">
          <a:xfrm>
            <a:off x="5154786" y="5579338"/>
            <a:ext cx="615950" cy="62865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square" lIns="64008" tIns="41148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2800" b="0" i="0" u="none" strike="noStrike" baseline="0" dirty="0">
                <a:solidFill>
                  <a:srgbClr val="000000"/>
                </a:solidFill>
                <a:latin typeface="ＭＳ Ｐゴシック"/>
                <a:ea typeface="ＭＳ Ｐゴシック"/>
              </a:rPr>
              <a:t>印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01010" y="6203206"/>
            <a:ext cx="1778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０２９－０００－００００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668978" y="701940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○○銀行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602281" y="7029761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○○支店</a:t>
            </a:r>
          </a:p>
        </p:txBody>
      </p:sp>
      <p:sp>
        <p:nvSpPr>
          <p:cNvPr id="49" name="円/楕円 48"/>
          <p:cNvSpPr/>
          <p:nvPr/>
        </p:nvSpPr>
        <p:spPr>
          <a:xfrm>
            <a:off x="1668978" y="7365854"/>
            <a:ext cx="502701" cy="24340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343359" y="7333579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○○○○○○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645141" y="7922027"/>
            <a:ext cx="3876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社会福祉法人○○○　理事長　○○　○○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601010" y="7685686"/>
            <a:ext cx="35718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/>
              <a:t>シャカイフクシホウジン　○○○　リジチョウ　○○　○○</a:t>
            </a:r>
            <a:endParaRPr kumimoji="1" lang="ja-JP" altLang="en-US" sz="1100" b="1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73964" y="123444"/>
            <a:ext cx="1928733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作成方法・記入例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8" name="十字形 27"/>
          <p:cNvSpPr/>
          <p:nvPr/>
        </p:nvSpPr>
        <p:spPr>
          <a:xfrm rot="2764785">
            <a:off x="1643824" y="4604493"/>
            <a:ext cx="597108" cy="597317"/>
          </a:xfrm>
          <a:prstGeom prst="plus">
            <a:avLst>
              <a:gd name="adj" fmla="val 386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220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2D1B25E-2A90-66BE-852E-4823D7B8B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35" y="787078"/>
            <a:ext cx="6335982" cy="9005104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2825926" y="272985"/>
            <a:ext cx="3705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介護予防支援の請求も、同様に記入してください</a:t>
            </a:r>
            <a:endParaRPr kumimoji="1" lang="en-US" altLang="ja-JP" sz="12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12064" y="237744"/>
            <a:ext cx="1928733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</a:rPr>
              <a:t>記入方法・記入例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942975" y="3130345"/>
            <a:ext cx="1647825" cy="581024"/>
          </a:xfrm>
          <a:prstGeom prst="wedgeRoundRectCallout">
            <a:avLst>
              <a:gd name="adj1" fmla="val 79765"/>
              <a:gd name="adj2" fmla="val -13141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en-US" altLang="ja-JP" sz="1100" dirty="0"/>
              <a:t>A</a:t>
            </a:r>
            <a:r>
              <a:rPr kumimoji="1" lang="ja-JP" altLang="en-US" sz="1100" dirty="0"/>
              <a:t>と</a:t>
            </a:r>
            <a:r>
              <a:rPr kumimoji="1" lang="en-US" altLang="ja-JP" sz="1100" dirty="0"/>
              <a:t>B</a:t>
            </a:r>
            <a:r>
              <a:rPr kumimoji="1" lang="ja-JP" altLang="en-US" sz="1100" dirty="0"/>
              <a:t>のどちらかに</a:t>
            </a:r>
            <a:endParaRPr kumimoji="1" lang="en-US" altLang="ja-JP" sz="1100" dirty="0"/>
          </a:p>
          <a:p>
            <a:pPr algn="l"/>
            <a:r>
              <a:rPr kumimoji="1" lang="ja-JP" altLang="en-US" sz="1100" dirty="0"/>
              <a:t>○をつけてください</a:t>
            </a:r>
          </a:p>
        </p:txBody>
      </p:sp>
      <p:sp>
        <p:nvSpPr>
          <p:cNvPr id="36" name="角丸四角形吹き出し 35"/>
          <p:cNvSpPr/>
          <p:nvPr/>
        </p:nvSpPr>
        <p:spPr>
          <a:xfrm>
            <a:off x="1057275" y="4028334"/>
            <a:ext cx="2371725" cy="1000124"/>
          </a:xfrm>
          <a:prstGeom prst="wedgeRoundRectCallout">
            <a:avLst>
              <a:gd name="adj1" fmla="val 51930"/>
              <a:gd name="adj2" fmla="val -18494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dirty="0"/>
              <a:t>該当があれば、新規か再開の</a:t>
            </a:r>
            <a:endParaRPr kumimoji="1" lang="en-US" altLang="ja-JP" sz="1100" dirty="0"/>
          </a:p>
          <a:p>
            <a:pPr algn="l"/>
            <a:r>
              <a:rPr kumimoji="1" lang="ja-JP" altLang="en-US" sz="1100" dirty="0"/>
              <a:t>どちらかに○をつけてください</a:t>
            </a:r>
            <a:endParaRPr kumimoji="1" lang="en-US" altLang="ja-JP" sz="1100" dirty="0"/>
          </a:p>
          <a:p>
            <a:r>
              <a:rPr lang="en-US" altLang="ja-JP" dirty="0"/>
              <a:t>※</a:t>
            </a:r>
            <a:r>
              <a:rPr lang="ja-JP" altLang="en-US" dirty="0"/>
              <a:t>新規あるいは再開のみ対象となります。居宅変更は対象にならないのでご注意ください。</a:t>
            </a:r>
          </a:p>
          <a:p>
            <a:pPr algn="l"/>
            <a:endParaRPr kumimoji="1" lang="ja-JP" altLang="en-US" sz="1100" dirty="0"/>
          </a:p>
        </p:txBody>
      </p:sp>
      <p:sp>
        <p:nvSpPr>
          <p:cNvPr id="37" name="角丸四角形吹き出し 36"/>
          <p:cNvSpPr/>
          <p:nvPr/>
        </p:nvSpPr>
        <p:spPr>
          <a:xfrm>
            <a:off x="2728022" y="5214137"/>
            <a:ext cx="1401955" cy="498765"/>
          </a:xfrm>
          <a:prstGeom prst="wedgeRoundRectCallout">
            <a:avLst>
              <a:gd name="adj1" fmla="val 33191"/>
              <a:gd name="adj2" fmla="val -54368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dirty="0"/>
              <a:t>該当があれば、</a:t>
            </a:r>
            <a:endParaRPr kumimoji="1" lang="en-US" altLang="ja-JP" sz="1100" dirty="0"/>
          </a:p>
          <a:p>
            <a:pPr algn="l"/>
            <a:r>
              <a:rPr kumimoji="1" lang="ja-JP" altLang="en-US" sz="1100" dirty="0"/>
              <a:t>○をつけてください</a:t>
            </a:r>
            <a:endParaRPr kumimoji="1" lang="en-US" altLang="ja-JP" sz="1100" dirty="0"/>
          </a:p>
        </p:txBody>
      </p:sp>
      <p:sp>
        <p:nvSpPr>
          <p:cNvPr id="38" name="角丸四角形吹き出し 37"/>
          <p:cNvSpPr/>
          <p:nvPr/>
        </p:nvSpPr>
        <p:spPr>
          <a:xfrm>
            <a:off x="3972060" y="4314084"/>
            <a:ext cx="2486024" cy="1000125"/>
          </a:xfrm>
          <a:prstGeom prst="wedgeRoundRectCallout">
            <a:avLst>
              <a:gd name="adj1" fmla="val -42270"/>
              <a:gd name="adj2" fmla="val -20816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u="sng"/>
              <a:t>３割または４割の場合のみ、記入</a:t>
            </a:r>
            <a:r>
              <a:rPr kumimoji="1" lang="ja-JP" altLang="en-US" sz="1100"/>
              <a:t>してください。</a:t>
            </a:r>
            <a:endParaRPr kumimoji="1" lang="en-US" altLang="ja-JP" sz="1100"/>
          </a:p>
          <a:p>
            <a:pPr algn="l">
              <a:lnSpc>
                <a:spcPts val="1300"/>
              </a:lnSpc>
            </a:pPr>
            <a:r>
              <a:rPr kumimoji="1" lang="ja-JP" altLang="en-US" sz="1100"/>
              <a:t>１割または２割の場合は、空欄としてください。</a:t>
            </a:r>
          </a:p>
        </p:txBody>
      </p:sp>
      <p:sp>
        <p:nvSpPr>
          <p:cNvPr id="39" name="角丸四角形吹き出し 38"/>
          <p:cNvSpPr/>
          <p:nvPr/>
        </p:nvSpPr>
        <p:spPr>
          <a:xfrm>
            <a:off x="4678741" y="3017944"/>
            <a:ext cx="1819275" cy="581025"/>
          </a:xfrm>
          <a:prstGeom prst="wedgeRoundRectCallout">
            <a:avLst>
              <a:gd name="adj1" fmla="val -27585"/>
              <a:gd name="adj2" fmla="val -10018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/>
              <a:t>該当欄に、</a:t>
            </a:r>
            <a:endParaRPr kumimoji="1" lang="en-US" altLang="ja-JP" sz="1100"/>
          </a:p>
          <a:p>
            <a:pPr algn="l"/>
            <a:r>
              <a:rPr kumimoji="1" lang="ja-JP" altLang="en-US" sz="1100"/>
              <a:t>日付を記入してください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671364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839</TotalTime>
  <Words>728</Words>
  <Application>Microsoft Office PowerPoint</Application>
  <PresentationFormat>A4 210 x 297 mm</PresentationFormat>
  <Paragraphs>123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HGS明朝E</vt:lpstr>
      <vt:lpstr>ＭＳ Ｐゴシック</vt:lpstr>
      <vt:lpstr>Arial</vt:lpstr>
      <vt:lpstr>Calibri</vt:lpstr>
      <vt:lpstr>Calibri Light</vt:lpstr>
      <vt:lpstr>Office テーマ</vt:lpstr>
      <vt:lpstr>  介護予防支援及び 介護予防ケアマネジメント  業務委託契約書及び請求書の作成方法・記入例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つくば市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小澤 美佳</dc:creator>
  <cp:lastModifiedBy>包括 筑波園</cp:lastModifiedBy>
  <cp:revision>62</cp:revision>
  <cp:lastPrinted>2019-06-17T03:52:49Z</cp:lastPrinted>
  <dcterms:created xsi:type="dcterms:W3CDTF">2018-03-02T02:42:38Z</dcterms:created>
  <dcterms:modified xsi:type="dcterms:W3CDTF">2025-03-20T05:21:45Z</dcterms:modified>
</cp:coreProperties>
</file>